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9" r:id="rId9"/>
    <p:sldId id="270" r:id="rId10"/>
    <p:sldId id="271" r:id="rId11"/>
    <p:sldId id="261" r:id="rId12"/>
    <p:sldId id="263" r:id="rId13"/>
    <p:sldId id="272" r:id="rId14"/>
    <p:sldId id="273" r:id="rId15"/>
    <p:sldId id="264" r:id="rId16"/>
    <p:sldId id="262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x-none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2014-02-12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x-none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x-none" smtClean="0"/>
              <a:t>Click to edit Master text styles</a:t>
            </a:r>
          </a:p>
          <a:p>
            <a:pPr lvl="1" eaLnBrk="1" latinLnBrk="0" hangingPunct="1"/>
            <a:r>
              <a:rPr kumimoji="0" lang="x-none" smtClean="0"/>
              <a:t>Second level</a:t>
            </a:r>
          </a:p>
          <a:p>
            <a:pPr lvl="2" eaLnBrk="1" latinLnBrk="0" hangingPunct="1"/>
            <a:r>
              <a:rPr kumimoji="0" lang="x-none" smtClean="0"/>
              <a:t>Third level</a:t>
            </a:r>
          </a:p>
          <a:p>
            <a:pPr lvl="3" eaLnBrk="1" latinLnBrk="0" hangingPunct="1"/>
            <a:r>
              <a:rPr kumimoji="0" lang="x-none" smtClean="0"/>
              <a:t>Fourth level</a:t>
            </a:r>
          </a:p>
          <a:p>
            <a:pPr lvl="4" eaLnBrk="1" latinLnBrk="0" hangingPunct="1"/>
            <a:r>
              <a:rPr kumimoji="0" lang="x-none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2014-02-12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unniestudios.com/blog/?p=240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design of a circuit board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From Conception to Assembly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89506"/>
            <a:ext cx="226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Russell Murphy</a:t>
            </a:r>
          </a:p>
          <a:p>
            <a:r>
              <a:rPr lang="en-US" dirty="0" smtClean="0"/>
              <a:t>20140212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1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Layout: Complexity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Everything determined by manufacturer</a:t>
            </a:r>
          </a:p>
          <a:p>
            <a:r>
              <a:rPr lang="en-US" dirty="0" smtClean="0"/>
              <a:t>Layers of board: 1, 2, 4, and higher</a:t>
            </a:r>
          </a:p>
          <a:p>
            <a:r>
              <a:rPr lang="en-US" dirty="0" smtClean="0"/>
              <a:t>Substrate material, thickness: FR4, ceramic</a:t>
            </a:r>
          </a:p>
          <a:p>
            <a:r>
              <a:rPr lang="en-US" dirty="0" smtClean="0"/>
              <a:t>Copper plating: 0.5, 1, 2, 3 </a:t>
            </a:r>
            <a:r>
              <a:rPr lang="en-US" dirty="0" err="1" smtClean="0"/>
              <a:t>oz</a:t>
            </a:r>
            <a:r>
              <a:rPr lang="en-US" dirty="0" smtClean="0"/>
              <a:t>/sq.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Manufacturing parameters: trace size, copper spacing, annular ring width, drill sizes, board cutting/routing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7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a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Cost is proportional to all of quality, speed, product complexity, and board features</a:t>
            </a:r>
          </a:p>
          <a:p>
            <a:r>
              <a:rPr lang="en-US" dirty="0" smtClean="0"/>
              <a:t>Without in-house manufacturing, a PCB will easily take &gt;2 weeks to arrive for assembly</a:t>
            </a:r>
          </a:p>
          <a:p>
            <a:r>
              <a:rPr lang="en-US" dirty="0" smtClean="0"/>
              <a:t>Medium quality, fast, low complexity, bare minimum features: </a:t>
            </a:r>
            <a:r>
              <a:rPr lang="en-US" dirty="0" err="1" smtClean="0"/>
              <a:t>ThinkBox</a:t>
            </a:r>
            <a:r>
              <a:rPr lang="en-US" dirty="0" smtClean="0"/>
              <a:t> Router</a:t>
            </a:r>
          </a:p>
          <a:p>
            <a:r>
              <a:rPr lang="en-US" dirty="0" smtClean="0"/>
              <a:t>Complete: medium-high quality, 2+ weeks, low to medium complexity, standard features: Osh Park, Advanced Circuits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2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Assembly of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Through-hole only: solder with lab stump-tip irons</a:t>
            </a:r>
          </a:p>
          <a:p>
            <a:r>
              <a:rPr lang="en-US" dirty="0" smtClean="0"/>
              <a:t>SMD ~1mm/50mil: solder with a fine-tipped iron</a:t>
            </a:r>
          </a:p>
          <a:p>
            <a:r>
              <a:rPr lang="en-US" dirty="0" smtClean="0"/>
              <a:t>SMD smaller: solder with fine-tipped iron, viewing with a microscope </a:t>
            </a:r>
          </a:p>
          <a:p>
            <a:r>
              <a:rPr lang="en-US" dirty="0" smtClean="0"/>
              <a:t>Large-pad chips or BGA: good luck reflowing with a hot plate and a hot air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Gist of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http://www.bunniestudios.com/blog/?p=</a:t>
            </a:r>
            <a:r>
              <a:rPr lang="en-US" dirty="0" smtClean="0">
                <a:hlinkClick r:id="rId2"/>
              </a:rPr>
              <a:t>2407</a:t>
            </a:r>
            <a:endParaRPr lang="en-US" dirty="0" smtClean="0"/>
          </a:p>
          <a:p>
            <a:r>
              <a:rPr lang="en-US" dirty="0" smtClean="0"/>
              <a:t>Need to order tape-on-reel parts (1-5k per reel)</a:t>
            </a:r>
          </a:p>
          <a:p>
            <a:r>
              <a:rPr lang="en-US" dirty="0" smtClean="0"/>
              <a:t>1x1.5 meter raw </a:t>
            </a:r>
            <a:r>
              <a:rPr lang="en-US" dirty="0" err="1" smtClean="0"/>
              <a:t>copperclad</a:t>
            </a:r>
            <a:r>
              <a:rPr lang="en-US" dirty="0" smtClean="0"/>
              <a:t> FR-4</a:t>
            </a:r>
          </a:p>
          <a:p>
            <a:r>
              <a:rPr lang="en-US" dirty="0" smtClean="0"/>
              <a:t>Massive drilling machines</a:t>
            </a:r>
          </a:p>
          <a:p>
            <a:r>
              <a:rPr lang="en-US" dirty="0" smtClean="0"/>
              <a:t>Long series of automated chemical tanks</a:t>
            </a:r>
          </a:p>
          <a:p>
            <a:r>
              <a:rPr lang="en-US" dirty="0" smtClean="0"/>
              <a:t>Boards from one place, assembly elsewhere</a:t>
            </a:r>
          </a:p>
          <a:p>
            <a:r>
              <a:rPr lang="en-US" dirty="0" smtClean="0"/>
              <a:t>Overall, not a simple task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07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Some video from the blog post on the production of </a:t>
            </a:r>
            <a:r>
              <a:rPr lang="en-US" dirty="0" err="1" smtClean="0"/>
              <a:t>Arduino</a:t>
            </a:r>
            <a:r>
              <a:rPr lang="en-US" dirty="0" smtClean="0"/>
              <a:t> boards. This shows off the automation and scale required.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Boards: Etching Phase</a:t>
            </a:r>
            <a:endParaRPr lang="en-US" dirty="0"/>
          </a:p>
        </p:txBody>
      </p:sp>
      <p:pic>
        <p:nvPicPr>
          <p:cNvPr id="5" name="arduino_pcb_bath_hires.mp4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513" y="136525"/>
            <a:ext cx="7583487" cy="4297363"/>
          </a:xfrm>
        </p:spPr>
      </p:pic>
    </p:spTree>
    <p:extLst>
      <p:ext uri="{BB962C8B-B14F-4D97-AF65-F5344CB8AC3E}">
        <p14:creationId xmlns:p14="http://schemas.microsoft.com/office/powerpoint/2010/main" val="348239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Assembly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Better and faster than </a:t>
            </a:r>
            <a:r>
              <a:rPr lang="en-US" dirty="0" err="1" smtClean="0"/>
              <a:t>tweezer</a:t>
            </a:r>
            <a:r>
              <a:rPr lang="en-US" dirty="0" smtClean="0"/>
              <a:t>-placement</a:t>
            </a:r>
          </a:p>
          <a:p>
            <a:r>
              <a:rPr lang="en-US" dirty="0" smtClean="0"/>
              <a:t>Apply solder paste and adhesive to board</a:t>
            </a:r>
          </a:p>
          <a:p>
            <a:r>
              <a:rPr lang="en-US" dirty="0" smtClean="0"/>
              <a:t>Manual pick-and-place: load reel of components and control X,Y placement by hand</a:t>
            </a:r>
          </a:p>
          <a:p>
            <a:r>
              <a:rPr lang="en-US" dirty="0" smtClean="0"/>
              <a:t>Automated pick-and-place: load reels of components, panelized boards, and part positioning information</a:t>
            </a:r>
          </a:p>
          <a:p>
            <a:r>
              <a:rPr lang="en-US" dirty="0" smtClean="0"/>
              <a:t>Follow with small or large reflow oven to make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5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</a:t>
            </a:r>
            <a:r>
              <a:rPr lang="en-US" dirty="0" smtClean="0"/>
              <a:t>(Complete EDA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good news here</a:t>
            </a:r>
          </a:p>
          <a:p>
            <a:r>
              <a:rPr lang="en-US" dirty="0" smtClean="0"/>
              <a:t>FOSS: </a:t>
            </a:r>
            <a:r>
              <a:rPr lang="en-US" dirty="0" err="1" smtClean="0"/>
              <a:t>gEDA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gschem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err="1" smtClean="0"/>
              <a:t>pcb</a:t>
            </a:r>
            <a:r>
              <a:rPr lang="en-US" dirty="0" smtClean="0"/>
              <a:t>, utilities), </a:t>
            </a:r>
            <a:r>
              <a:rPr lang="en-US" dirty="0" err="1" smtClean="0"/>
              <a:t>KiCAD</a:t>
            </a:r>
            <a:endParaRPr lang="en-US" dirty="0" smtClean="0"/>
          </a:p>
          <a:p>
            <a:r>
              <a:rPr lang="en-US" dirty="0" smtClean="0"/>
              <a:t>Crippled Freeware: </a:t>
            </a:r>
            <a:r>
              <a:rPr lang="en-US" dirty="0"/>
              <a:t>EAGLE Light </a:t>
            </a:r>
            <a:r>
              <a:rPr lang="en-US" dirty="0" smtClean="0"/>
              <a:t>Edition</a:t>
            </a:r>
          </a:p>
          <a:p>
            <a:r>
              <a:rPr lang="en-US" dirty="0" smtClean="0"/>
              <a:t>Enthusiastic hobbyist, Student Edition, something for support on a budget: ????</a:t>
            </a:r>
          </a:p>
          <a:p>
            <a:r>
              <a:rPr lang="en-US" dirty="0" smtClean="0"/>
              <a:t>Production Enterprise ($$$): </a:t>
            </a:r>
            <a:r>
              <a:rPr lang="en-US" dirty="0" err="1" smtClean="0"/>
              <a:t>Altium</a:t>
            </a:r>
            <a:r>
              <a:rPr lang="en-US" dirty="0" smtClean="0"/>
              <a:t> Designer, EAGLE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5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Demonstration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gEDA</a:t>
            </a:r>
            <a:r>
              <a:rPr lang="en-US" dirty="0" smtClean="0"/>
              <a:t>: Building a really </a:t>
            </a:r>
            <a:r>
              <a:rPr lang="en-US" smtClean="0"/>
              <a:t>simple board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8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Development of Specifications</a:t>
            </a:r>
          </a:p>
          <a:p>
            <a:r>
              <a:rPr lang="en-US" dirty="0" smtClean="0"/>
              <a:t>Schematic Capture</a:t>
            </a:r>
          </a:p>
          <a:p>
            <a:r>
              <a:rPr lang="en-US" dirty="0" smtClean="0"/>
              <a:t>Layout and Component Definition</a:t>
            </a:r>
          </a:p>
          <a:p>
            <a:r>
              <a:rPr lang="en-US" dirty="0" smtClean="0"/>
              <a:t>Prototype Manufacturing</a:t>
            </a:r>
          </a:p>
          <a:p>
            <a:r>
              <a:rPr lang="en-US" dirty="0" smtClean="0"/>
              <a:t>Software Options</a:t>
            </a:r>
          </a:p>
          <a:p>
            <a:r>
              <a:rPr lang="en-US" dirty="0" smtClean="0"/>
              <a:t>+Demonstrations of </a:t>
            </a:r>
            <a:r>
              <a:rPr lang="en-US" dirty="0" err="1" smtClean="0"/>
              <a:t>gEDA</a:t>
            </a:r>
            <a:r>
              <a:rPr lang="en-US" dirty="0" smtClean="0"/>
              <a:t> and Rev. 1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9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do you want your board to do?</a:t>
            </a:r>
          </a:p>
          <a:p>
            <a:r>
              <a:rPr lang="en-US" dirty="0" smtClean="0"/>
              <a:t>How will it communicate with any desired peripherals or output devices?</a:t>
            </a:r>
          </a:p>
          <a:p>
            <a:r>
              <a:rPr lang="en-US" dirty="0" smtClean="0"/>
              <a:t>Choose core components and interfaces</a:t>
            </a:r>
          </a:p>
          <a:p>
            <a:r>
              <a:rPr lang="en-US" dirty="0" smtClean="0"/>
              <a:t>Complete at least a block-level schematic of the layout between onboard devices and their 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6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Interconnection of components</a:t>
            </a:r>
          </a:p>
          <a:p>
            <a:r>
              <a:rPr lang="en-US" dirty="0" smtClean="0"/>
              <a:t>Need to have symbols to represent each component being used in the design</a:t>
            </a:r>
          </a:p>
          <a:p>
            <a:r>
              <a:rPr lang="en-US" dirty="0" smtClean="0"/>
              <a:t>Fulfillment of specifications</a:t>
            </a:r>
          </a:p>
          <a:p>
            <a:r>
              <a:rPr lang="en-US" dirty="0" smtClean="0"/>
              <a:t>Need to define initial power layout: supply, regulated rails, decoupling capacitors</a:t>
            </a:r>
          </a:p>
          <a:p>
            <a:r>
              <a:rPr lang="en-US" dirty="0" smtClean="0"/>
              <a:t>End: All connections made, Bill of </a:t>
            </a:r>
            <a:r>
              <a:rPr lang="en-US" smtClean="0"/>
              <a:t>Materials 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8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Layout: Footprints and Form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Before the connections (</a:t>
            </a:r>
            <a:r>
              <a:rPr lang="en-US" dirty="0" err="1" smtClean="0"/>
              <a:t>netlist</a:t>
            </a:r>
            <a:r>
              <a:rPr lang="en-US" dirty="0" smtClean="0"/>
              <a:t>) from your schematic are useful, you have to know what the components your are using look like</a:t>
            </a:r>
          </a:p>
          <a:p>
            <a:r>
              <a:rPr lang="en-US" dirty="0" smtClean="0"/>
              <a:t>Need to look forward: some parts may be difficult or impossible to hand prototype</a:t>
            </a:r>
          </a:p>
          <a:p>
            <a:r>
              <a:rPr lang="en-US" dirty="0" smtClean="0"/>
              <a:t>Need accurate layouts: if something is critical and you didn’t pay for it </a:t>
            </a:r>
            <a:r>
              <a:rPr lang="en-US" i="1" dirty="0" smtClean="0"/>
              <a:t>with support</a:t>
            </a:r>
            <a:r>
              <a:rPr lang="en-US" dirty="0" smtClean="0"/>
              <a:t>, you need to verify an existing design or DIY</a:t>
            </a:r>
          </a:p>
          <a:p>
            <a:r>
              <a:rPr lang="en-US" dirty="0"/>
              <a:t>MIT Student: “To whoever uses the </a:t>
            </a:r>
            <a:r>
              <a:rPr lang="en-US" dirty="0" err="1"/>
              <a:t>Sparkfun</a:t>
            </a:r>
            <a:r>
              <a:rPr lang="en-US" dirty="0"/>
              <a:t> eagle library for a Nokia LCD footprint: the pins are reversed</a:t>
            </a:r>
            <a:r>
              <a:rPr lang="en-US" dirty="0" smtClean="0"/>
              <a:t>!”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648" y="6311845"/>
            <a:ext cx="6695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fab.cba.mit.edu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/classes/MIT/863.09/people/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gershon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final_project.html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0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00200" y="5486399"/>
            <a:ext cx="7315200" cy="976239"/>
          </a:xfrm>
        </p:spPr>
        <p:txBody>
          <a:bodyPr>
            <a:normAutofit/>
          </a:bodyPr>
          <a:lstStyle/>
          <a:p>
            <a:r>
              <a:rPr lang="en-US" dirty="0" smtClean="0"/>
              <a:t>Surface mount devices are the present. While some components may be through-hole, the logic of the board will likely be SMDs. All of these can be used in hand-assembled prototypes, though QFN requires special work.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Circuits: </a:t>
            </a:r>
            <a:r>
              <a:rPr lang="en-US" b="1" dirty="0"/>
              <a:t>TSSOP RQFP SO SSOP </a:t>
            </a:r>
            <a:r>
              <a:rPr lang="en-US" b="1" dirty="0" smtClean="0"/>
              <a:t>QFN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835" b="9835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560576" y="6491635"/>
            <a:ext cx="6429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commons.wikimedia.org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/wiki/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File:TSSOP_RQFP_SO_SSOP_QFN.jpg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8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887890"/>
          </a:xfrm>
        </p:spPr>
        <p:txBody>
          <a:bodyPr/>
          <a:lstStyle/>
          <a:p>
            <a:r>
              <a:rPr lang="en-US" dirty="0" smtClean="0"/>
              <a:t>A soldering iron will no longer do. Assembling a board with a BGA part will require reflow in a temperature controlled oven. This part may also need to be machine-positioned to accurately place it on the board.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Density Connections: Ball Grid Array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33212" r="-33212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560576" y="6519446"/>
            <a:ext cx="7343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A17C36"/>
                </a:solidFill>
              </a:rPr>
              <a:t>https://</a:t>
            </a:r>
            <a:r>
              <a:rPr lang="en-US" sz="1600" dirty="0" err="1">
                <a:solidFill>
                  <a:srgbClr val="A17C36"/>
                </a:solidFill>
              </a:rPr>
              <a:t>en.wikipedia.org</a:t>
            </a:r>
            <a:r>
              <a:rPr lang="en-US" sz="1600" dirty="0">
                <a:solidFill>
                  <a:srgbClr val="A17C36"/>
                </a:solidFill>
              </a:rPr>
              <a:t>/wiki/</a:t>
            </a:r>
            <a:r>
              <a:rPr lang="en-US" sz="1600" dirty="0" err="1">
                <a:solidFill>
                  <a:srgbClr val="A17C36"/>
                </a:solidFill>
              </a:rPr>
              <a:t>File:Kl_Intel_Pentium_MMX_embedded_BGA_Bottom.jpg</a:t>
            </a:r>
            <a:endParaRPr lang="en-US" sz="1600" dirty="0">
              <a:solidFill>
                <a:srgbClr val="A17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22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Standardized Footprints</a:t>
            </a:r>
            <a:endParaRPr lang="en-US" dirty="0"/>
          </a:p>
        </p:txBody>
      </p:sp>
      <p:pic>
        <p:nvPicPr>
          <p:cNvPr id="7" name="Content Placeholder 6" descr="QFN56_8_EP.fp-photo.pn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5" r="-4255"/>
          <a:stretch>
            <a:fillRect/>
          </a:stretch>
        </p:blipFill>
        <p:spPr/>
      </p:pic>
      <p:pic>
        <p:nvPicPr>
          <p:cNvPr id="8" name="Content Placeholder 7" descr="TSSOP56N.fp-photo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94" r="-2859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QFN56_8_EP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TSSOP56N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6954" y="6201494"/>
            <a:ext cx="683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are </a:t>
            </a:r>
            <a:r>
              <a:rPr lang="en-US" i="1" dirty="0" smtClean="0"/>
              <a:t>probably</a:t>
            </a:r>
            <a:r>
              <a:rPr lang="en-US" dirty="0" smtClean="0"/>
              <a:t> safe to work with for JEDEC standard part footprints.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9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Layout: Designing the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Implementing the connections between components</a:t>
            </a:r>
          </a:p>
          <a:p>
            <a:r>
              <a:rPr lang="en-US" dirty="0" smtClean="0"/>
              <a:t>Optimizing graph of the </a:t>
            </a:r>
            <a:r>
              <a:rPr lang="en-US" dirty="0" err="1" smtClean="0"/>
              <a:t>netlist</a:t>
            </a:r>
            <a:r>
              <a:rPr lang="en-US" dirty="0" smtClean="0"/>
              <a:t> with wires</a:t>
            </a:r>
          </a:p>
          <a:p>
            <a:r>
              <a:rPr lang="en-US" dirty="0" smtClean="0"/>
              <a:t>Greater density of connections requires more layers to efficiently complete the network</a:t>
            </a:r>
          </a:p>
          <a:p>
            <a:r>
              <a:rPr lang="en-US" dirty="0" smtClean="0"/>
              <a:t>Need to consider trace lengths and configurations</a:t>
            </a:r>
          </a:p>
          <a:p>
            <a:r>
              <a:rPr lang="en-US" dirty="0" smtClean="0"/>
              <a:t>Varying requirements for connections: low-resistance power, ground planes, integrity of high-frequency signals, matching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3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1271</TotalTime>
  <Words>855</Words>
  <Application>Microsoft Macintosh PowerPoint</Application>
  <PresentationFormat>On-screen Show (4:3)</PresentationFormat>
  <Paragraphs>84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The design of a circuit board</vt:lpstr>
      <vt:lpstr>Overview of Process</vt:lpstr>
      <vt:lpstr>Development of Specification</vt:lpstr>
      <vt:lpstr>Schematic Capture</vt:lpstr>
      <vt:lpstr>Layout: Footprints and Form Factors</vt:lpstr>
      <vt:lpstr>Integrated Circuits: TSSOP RQFP SO SSOP QFN</vt:lpstr>
      <vt:lpstr>High Density Connections: Ball Grid Array</vt:lpstr>
      <vt:lpstr>Some Standardized Footprints</vt:lpstr>
      <vt:lpstr>Layout: Designing the Connections</vt:lpstr>
      <vt:lpstr>Layout: Complexity Options</vt:lpstr>
      <vt:lpstr>Manufacturing a Prototype</vt:lpstr>
      <vt:lpstr>Hand Assembly of Board</vt:lpstr>
      <vt:lpstr>The Gist of Production</vt:lpstr>
      <vt:lpstr>Production of Boards: Etching Phase</vt:lpstr>
      <vt:lpstr>Additional Assembly Options</vt:lpstr>
      <vt:lpstr>Software (Complete EDA)</vt:lpstr>
      <vt:lpstr>A Brief Demonstration</vt:lpstr>
    </vt:vector>
  </TitlesOfParts>
  <Company>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design of a circuit board</dc:title>
  <dc:creator>Thomas Murphy</dc:creator>
  <cp:lastModifiedBy>Thomas Murphy</cp:lastModifiedBy>
  <cp:revision>47</cp:revision>
  <dcterms:created xsi:type="dcterms:W3CDTF">2014-02-12T02:15:38Z</dcterms:created>
  <dcterms:modified xsi:type="dcterms:W3CDTF">2014-02-12T23:35:18Z</dcterms:modified>
</cp:coreProperties>
</file>